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62" r:id="rId3"/>
    <p:sldId id="267" r:id="rId4"/>
    <p:sldId id="264" r:id="rId5"/>
    <p:sldId id="265" r:id="rId6"/>
    <p:sldId id="258" r:id="rId7"/>
    <p:sldId id="259" r:id="rId8"/>
    <p:sldId id="260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66" r:id="rId17"/>
    <p:sldId id="275" r:id="rId18"/>
    <p:sldId id="27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6FC873-48C3-411A-A153-0DCA0723969D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09E218-C6E3-4326-8AD1-A9A7716D416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OlehBoreiko/academicfox.cm/blob/master/home_weather_station_forecaster_NodeMCU.ino" TargetMode="External"/><Relationship Id="rId2" Type="http://schemas.openxmlformats.org/officeDocument/2006/relationships/hyperlink" Target="https://tepka.ru/fizika_10-2/53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Государственное </a:t>
            </a:r>
            <a: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бюджетное профессиональное образовательное учреждение Новосибирской области </a:t>
            </a:r>
            <a: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Новосибирский промышленно-энергетический колледж»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2" descr="C:\Users\Юлия\Desktop\тэц-5\Без назван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3071810"/>
            <a:ext cx="4014953" cy="267176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1538" y="2357430"/>
            <a:ext cx="72152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Измерение влажности </a:t>
            </a:r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воздуха</a:t>
            </a:r>
          </a:p>
          <a:p>
            <a:pPr algn="r"/>
            <a:r>
              <a:rPr lang="ru-RU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Выполнил: </a:t>
            </a:r>
          </a:p>
          <a:p>
            <a:pPr algn="r"/>
            <a:r>
              <a:rPr lang="ru-RU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Гребенщиков </a:t>
            </a:r>
            <a:r>
              <a:rPr lang="ru-RU" sz="24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Артемий</a:t>
            </a:r>
            <a:endParaRPr lang="ru-RU" sz="2400" b="1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Научный руководитель: </a:t>
            </a:r>
          </a:p>
          <a:p>
            <a:pPr algn="r"/>
            <a:r>
              <a:rPr lang="ru-RU" sz="24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Коцелап</a:t>
            </a:r>
            <a:r>
              <a:rPr lang="ru-RU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Ю.М.</a:t>
            </a:r>
            <a:endParaRPr lang="ru-RU" sz="24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Измерение влажности воздуха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Для </a:t>
            </a:r>
            <a:r>
              <a:rPr lang="ru-RU" dirty="0" smtClean="0"/>
              <a:t>изготовления электронного прибора для измерения влажности воздуха мне понадобились:</a:t>
            </a:r>
            <a:r>
              <a:rPr lang="ru-RU" i="1" dirty="0" smtClean="0"/>
              <a:t>  </a:t>
            </a:r>
            <a:r>
              <a:rPr lang="en-US" dirty="0" err="1" smtClean="0"/>
              <a:t>oled</a:t>
            </a:r>
            <a:r>
              <a:rPr lang="ru-RU" dirty="0" smtClean="0"/>
              <a:t> </a:t>
            </a:r>
            <a:r>
              <a:rPr lang="ru-RU" dirty="0" smtClean="0"/>
              <a:t>-дисплей (270 </a:t>
            </a:r>
            <a:r>
              <a:rPr lang="ru-RU" dirty="0" err="1" smtClean="0"/>
              <a:t>руб</a:t>
            </a:r>
            <a:r>
              <a:rPr lang="ru-RU" dirty="0" smtClean="0"/>
              <a:t>),</a:t>
            </a:r>
          </a:p>
          <a:p>
            <a:pPr>
              <a:buNone/>
            </a:pPr>
            <a:r>
              <a:rPr lang="ru-RU" dirty="0" smtClean="0"/>
              <a:t>    </a:t>
            </a:r>
            <a:r>
              <a:rPr lang="en-US" dirty="0" smtClean="0"/>
              <a:t>DHT</a:t>
            </a:r>
            <a:r>
              <a:rPr lang="ru-RU" dirty="0" smtClean="0"/>
              <a:t>11</a:t>
            </a:r>
            <a:r>
              <a:rPr lang="en-US" dirty="0" smtClean="0"/>
              <a:t> </a:t>
            </a:r>
            <a:r>
              <a:rPr lang="ru-RU" dirty="0" smtClean="0"/>
              <a:t>(142руб</a:t>
            </a:r>
            <a:r>
              <a:rPr lang="ru-RU" dirty="0" smtClean="0"/>
              <a:t>)</a:t>
            </a:r>
            <a:r>
              <a:rPr lang="ru-RU" i="1" dirty="0" smtClean="0"/>
              <a:t> ,</a:t>
            </a:r>
            <a:r>
              <a:rPr lang="en-US" dirty="0" smtClean="0"/>
              <a:t>ESP</a:t>
            </a:r>
            <a:r>
              <a:rPr lang="ru-RU" dirty="0" smtClean="0"/>
              <a:t>8266-12</a:t>
            </a:r>
            <a:r>
              <a:rPr lang="en-US" dirty="0" smtClean="0"/>
              <a:t>E</a:t>
            </a:r>
            <a:r>
              <a:rPr lang="ru-RU" dirty="0" smtClean="0"/>
              <a:t> (387руб</a:t>
            </a:r>
            <a:r>
              <a:rPr lang="ru-RU" dirty="0" smtClean="0"/>
              <a:t>).</a:t>
            </a:r>
          </a:p>
          <a:p>
            <a:pPr>
              <a:buNone/>
            </a:pPr>
            <a:r>
              <a:rPr lang="ru-RU" dirty="0" smtClean="0"/>
              <a:t>   Необходимо </a:t>
            </a:r>
            <a:r>
              <a:rPr lang="ru-RU" dirty="0" smtClean="0"/>
              <a:t>было спаять прибор и </a:t>
            </a:r>
            <a:r>
              <a:rPr lang="ru-RU" dirty="0" smtClean="0"/>
              <a:t>запрограммировать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</a:t>
            </a:r>
            <a:r>
              <a:rPr lang="ru-RU" dirty="0" smtClean="0"/>
              <a:t>(для программирования я использовал приложение </a:t>
            </a:r>
            <a:r>
              <a:rPr lang="en-US" dirty="0" err="1" smtClean="0"/>
              <a:t>Arduino</a:t>
            </a:r>
            <a:r>
              <a:rPr lang="ru-RU" dirty="0" smtClean="0"/>
              <a:t>).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Код </a:t>
            </a:r>
            <a:r>
              <a:rPr lang="ru-RU" b="1" dirty="0" smtClean="0">
                <a:solidFill>
                  <a:srgbClr val="C00000"/>
                </a:solidFill>
              </a:rPr>
              <a:t>программы:</a:t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>
            <a:normAutofit fontScale="47500" lnSpcReduction="20000"/>
          </a:bodyPr>
          <a:lstStyle/>
          <a:p>
            <a:pPr fontAlgn="t">
              <a:buNone/>
            </a:pPr>
            <a:r>
              <a:rPr lang="ru-RU" dirty="0" smtClean="0"/>
              <a:t>#</a:t>
            </a:r>
            <a:r>
              <a:rPr lang="ru-RU" dirty="0" err="1" smtClean="0"/>
              <a:t>include</a:t>
            </a:r>
            <a:r>
              <a:rPr lang="ru-RU" dirty="0" smtClean="0"/>
              <a:t> &lt;</a:t>
            </a:r>
            <a:r>
              <a:rPr lang="ru-RU" dirty="0" err="1" smtClean="0"/>
              <a:t>Wire.h</a:t>
            </a:r>
            <a:r>
              <a:rPr lang="ru-RU" dirty="0" smtClean="0"/>
              <a:t>&gt;</a:t>
            </a:r>
          </a:p>
          <a:p>
            <a:pPr fontAlgn="t">
              <a:buNone/>
            </a:pPr>
            <a:r>
              <a:rPr lang="en-US" dirty="0" smtClean="0"/>
              <a:t>#include &lt;</a:t>
            </a:r>
            <a:r>
              <a:rPr lang="en-US" dirty="0" err="1" smtClean="0"/>
              <a:t>Adafruit_GFX.h</a:t>
            </a:r>
            <a:r>
              <a:rPr lang="en-US" dirty="0" smtClean="0"/>
              <a:t>&gt;</a:t>
            </a:r>
            <a:endParaRPr lang="ru-RU" dirty="0" smtClean="0"/>
          </a:p>
          <a:p>
            <a:pPr fontAlgn="t">
              <a:buNone/>
            </a:pPr>
            <a:r>
              <a:rPr lang="en-US" dirty="0" smtClean="0"/>
              <a:t>#include &lt;Adafruit_SSD1306.h&gt;</a:t>
            </a:r>
            <a:endParaRPr lang="ru-RU" dirty="0" smtClean="0"/>
          </a:p>
          <a:p>
            <a:pPr fontAlgn="t">
              <a:buNone/>
            </a:pPr>
            <a:r>
              <a:rPr lang="en-US" dirty="0" smtClean="0"/>
              <a:t>#include &lt;</a:t>
            </a:r>
            <a:r>
              <a:rPr lang="en-US" dirty="0" err="1" smtClean="0"/>
              <a:t>Adafruit_Sensor.h</a:t>
            </a:r>
            <a:r>
              <a:rPr lang="en-US" dirty="0" smtClean="0"/>
              <a:t>&gt;</a:t>
            </a:r>
            <a:endParaRPr lang="ru-RU" dirty="0" smtClean="0"/>
          </a:p>
          <a:p>
            <a:pPr fontAlgn="t">
              <a:buNone/>
            </a:pPr>
            <a:r>
              <a:rPr lang="en-US" dirty="0" smtClean="0"/>
              <a:t>#include &lt;</a:t>
            </a:r>
            <a:r>
              <a:rPr lang="en-US" dirty="0" err="1" smtClean="0"/>
              <a:t>DHT.h</a:t>
            </a:r>
            <a:r>
              <a:rPr lang="en-US" dirty="0" smtClean="0"/>
              <a:t>&gt;</a:t>
            </a:r>
            <a:endParaRPr lang="ru-RU" dirty="0" smtClean="0"/>
          </a:p>
          <a:p>
            <a:pPr fontAlgn="t">
              <a:buNone/>
            </a:pPr>
            <a:r>
              <a:rPr lang="en-US" dirty="0" smtClean="0"/>
              <a:t> </a:t>
            </a:r>
            <a:endParaRPr lang="ru-RU" dirty="0" smtClean="0"/>
          </a:p>
          <a:p>
            <a:pPr fontAlgn="t">
              <a:buNone/>
            </a:pPr>
            <a:r>
              <a:rPr lang="en-US" dirty="0" smtClean="0"/>
              <a:t>#define SCREEN_WIDTH 128 // OLED display width, in pixels</a:t>
            </a:r>
            <a:endParaRPr lang="ru-RU" dirty="0" smtClean="0"/>
          </a:p>
          <a:p>
            <a:pPr fontAlgn="t">
              <a:buNone/>
            </a:pPr>
            <a:r>
              <a:rPr lang="en-US" dirty="0" smtClean="0"/>
              <a:t>#define SCREEN_HEIGHT 64 // OLED display height, in pixels</a:t>
            </a:r>
            <a:endParaRPr lang="ru-RU" dirty="0" smtClean="0"/>
          </a:p>
          <a:p>
            <a:pPr fontAlgn="t">
              <a:buNone/>
            </a:pPr>
            <a:r>
              <a:rPr lang="en-US" dirty="0" smtClean="0"/>
              <a:t> </a:t>
            </a:r>
            <a:endParaRPr lang="ru-RU" dirty="0" smtClean="0"/>
          </a:p>
          <a:p>
            <a:pPr fontAlgn="t">
              <a:buNone/>
            </a:pPr>
            <a:r>
              <a:rPr lang="en-US" dirty="0" smtClean="0"/>
              <a:t>// Declaration for an SSD1306 display connected to I2C (SDA, SCL pins)</a:t>
            </a:r>
            <a:endParaRPr lang="ru-RU" dirty="0" smtClean="0"/>
          </a:p>
          <a:p>
            <a:pPr fontAlgn="t">
              <a:buNone/>
            </a:pPr>
            <a:r>
              <a:rPr lang="en-US" dirty="0" smtClean="0"/>
              <a:t>Adafruit_SSD1306 display(SCREEN_WIDTH, SCREEN_HEIGHT, &amp;Wire, -1);</a:t>
            </a:r>
            <a:endParaRPr lang="ru-RU" dirty="0" smtClean="0"/>
          </a:p>
          <a:p>
            <a:pPr fontAlgn="t">
              <a:buNone/>
            </a:pPr>
            <a:r>
              <a:rPr lang="en-US" dirty="0" smtClean="0"/>
              <a:t> </a:t>
            </a:r>
            <a:endParaRPr lang="ru-RU" dirty="0" smtClean="0"/>
          </a:p>
          <a:p>
            <a:pPr fontAlgn="t">
              <a:buNone/>
            </a:pPr>
            <a:r>
              <a:rPr lang="en-US" dirty="0" smtClean="0"/>
              <a:t>#define DHTPIN 14     // Digital pin connected to the DHT sensor</a:t>
            </a:r>
            <a:endParaRPr lang="ru-RU" dirty="0" smtClean="0"/>
          </a:p>
          <a:p>
            <a:pPr fontAlgn="t">
              <a:buNone/>
            </a:pPr>
            <a:r>
              <a:rPr lang="en-US" dirty="0" smtClean="0"/>
              <a:t> </a:t>
            </a:r>
            <a:endParaRPr lang="ru-RU" dirty="0" smtClean="0"/>
          </a:p>
          <a:p>
            <a:pPr fontAlgn="t">
              <a:buNone/>
            </a:pPr>
            <a:r>
              <a:rPr lang="en-US" dirty="0" smtClean="0"/>
              <a:t>// Uncomment the type of sensor in use:</a:t>
            </a:r>
            <a:endParaRPr lang="ru-RU" dirty="0" smtClean="0"/>
          </a:p>
          <a:p>
            <a:pPr fontAlgn="t">
              <a:buNone/>
            </a:pPr>
            <a:r>
              <a:rPr lang="en-US" dirty="0" smtClean="0"/>
              <a:t>#define DHTTYPE    DHT11     // DHT 11</a:t>
            </a:r>
            <a:endParaRPr lang="ru-RU" dirty="0" smtClean="0"/>
          </a:p>
          <a:p>
            <a:pPr fontAlgn="t">
              <a:buNone/>
            </a:pPr>
            <a:r>
              <a:rPr lang="en-US" dirty="0" smtClean="0"/>
              <a:t>//#define DHTTYPE    DHT22     // DHT 22 (AM2302)</a:t>
            </a:r>
            <a:endParaRPr lang="ru-RU" dirty="0" smtClean="0"/>
          </a:p>
          <a:p>
            <a:pPr fontAlgn="t">
              <a:buNone/>
            </a:pPr>
            <a:r>
              <a:rPr lang="en-US" dirty="0" smtClean="0"/>
              <a:t>//#define DHTTYPE    DHT21     // DHT 21 (AM2301)</a:t>
            </a:r>
            <a:endParaRPr lang="ru-RU" dirty="0" smtClean="0"/>
          </a:p>
          <a:p>
            <a:pPr fontAlgn="t">
              <a:buNone/>
            </a:pPr>
            <a:r>
              <a:rPr lang="en-US" dirty="0" smtClean="0"/>
              <a:t> </a:t>
            </a:r>
            <a:endParaRPr lang="ru-RU" dirty="0" smtClean="0"/>
          </a:p>
          <a:p>
            <a:pPr fontAlgn="t">
              <a:buNone/>
            </a:pPr>
            <a:r>
              <a:rPr lang="en-US" dirty="0" smtClean="0"/>
              <a:t>DHT </a:t>
            </a:r>
            <a:r>
              <a:rPr lang="en-US" dirty="0" err="1" smtClean="0"/>
              <a:t>dht</a:t>
            </a:r>
            <a:r>
              <a:rPr lang="en-US" dirty="0" smtClean="0"/>
              <a:t>(DHTPIN, DHTTYPE);</a:t>
            </a:r>
            <a:endParaRPr lang="ru-RU" dirty="0" smtClean="0"/>
          </a:p>
          <a:p>
            <a:pPr fontAlgn="t">
              <a:buNone/>
            </a:pPr>
            <a:r>
              <a:rPr lang="en-US" dirty="0" smtClean="0"/>
              <a:t>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Код </a:t>
            </a:r>
            <a:r>
              <a:rPr lang="ru-RU" b="1" dirty="0" smtClean="0">
                <a:solidFill>
                  <a:srgbClr val="C00000"/>
                </a:solidFill>
              </a:rPr>
              <a:t>программы:</a:t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>
            <a:noAutofit/>
          </a:bodyPr>
          <a:lstStyle/>
          <a:p>
            <a:pPr fontAlgn="t">
              <a:buNone/>
            </a:pPr>
            <a:r>
              <a:rPr lang="en-US" sz="1400" dirty="0" smtClean="0"/>
              <a:t>void setup() {</a:t>
            </a:r>
            <a:endParaRPr lang="ru-RU" sz="1400" dirty="0" smtClean="0"/>
          </a:p>
          <a:p>
            <a:pPr fontAlgn="t">
              <a:buNone/>
            </a:pPr>
            <a:r>
              <a:rPr lang="en-US" sz="1400" dirty="0" smtClean="0"/>
              <a:t>  </a:t>
            </a:r>
            <a:r>
              <a:rPr lang="en-US" sz="1400" dirty="0" err="1" smtClean="0"/>
              <a:t>Serial.begin</a:t>
            </a:r>
            <a:r>
              <a:rPr lang="en-US" sz="1400" dirty="0" smtClean="0"/>
              <a:t>(115200</a:t>
            </a:r>
            <a:r>
              <a:rPr lang="en-US" sz="1400" dirty="0" smtClean="0"/>
              <a:t>);</a:t>
            </a:r>
            <a:endParaRPr lang="ru-RU" sz="1400" dirty="0" smtClean="0"/>
          </a:p>
          <a:p>
            <a:pPr fontAlgn="t">
              <a:buNone/>
            </a:pPr>
            <a:r>
              <a:rPr lang="en-US" sz="1400" dirty="0" smtClean="0"/>
              <a:t>  </a:t>
            </a:r>
            <a:r>
              <a:rPr lang="en-US" sz="1400" dirty="0" err="1" smtClean="0"/>
              <a:t>dht.begin</a:t>
            </a:r>
            <a:r>
              <a:rPr lang="en-US" sz="1400" dirty="0" smtClean="0"/>
              <a:t>();</a:t>
            </a:r>
            <a:endParaRPr lang="ru-RU" sz="1400" dirty="0" smtClean="0"/>
          </a:p>
          <a:p>
            <a:pPr fontAlgn="t">
              <a:buNone/>
            </a:pPr>
            <a:r>
              <a:rPr lang="en-US" sz="1400" dirty="0" smtClean="0"/>
              <a:t> </a:t>
            </a:r>
            <a:r>
              <a:rPr lang="en-US" sz="1400" dirty="0" smtClean="0"/>
              <a:t>if(!</a:t>
            </a:r>
            <a:r>
              <a:rPr lang="en-US" sz="1400" dirty="0" err="1" smtClean="0"/>
              <a:t>display.begin</a:t>
            </a:r>
            <a:r>
              <a:rPr lang="en-US" sz="1400" dirty="0" smtClean="0"/>
              <a:t>(SSD1306_SWITCHCAPVCC, 0x3C)) {</a:t>
            </a:r>
            <a:endParaRPr lang="ru-RU" sz="1400" dirty="0" smtClean="0"/>
          </a:p>
          <a:p>
            <a:pPr fontAlgn="t">
              <a:buNone/>
            </a:pPr>
            <a:r>
              <a:rPr lang="en-US" sz="1400" dirty="0" smtClean="0"/>
              <a:t>    </a:t>
            </a:r>
            <a:r>
              <a:rPr lang="en-US" sz="1400" dirty="0" err="1" smtClean="0"/>
              <a:t>Serial.println</a:t>
            </a:r>
            <a:r>
              <a:rPr lang="en-US" sz="1400" dirty="0" smtClean="0"/>
              <a:t>(F("SSD1306 allocation failed"));</a:t>
            </a:r>
            <a:endParaRPr lang="ru-RU" sz="1400" dirty="0" smtClean="0"/>
          </a:p>
          <a:p>
            <a:pPr fontAlgn="t">
              <a:buNone/>
            </a:pPr>
            <a:r>
              <a:rPr lang="en-US" sz="1400" dirty="0" smtClean="0"/>
              <a:t>    for(;;);</a:t>
            </a:r>
            <a:endParaRPr lang="ru-RU" sz="1400" dirty="0" smtClean="0"/>
          </a:p>
          <a:p>
            <a:pPr fontAlgn="t">
              <a:buNone/>
            </a:pPr>
            <a:r>
              <a:rPr lang="en-US" sz="1400" dirty="0" smtClean="0"/>
              <a:t>  }</a:t>
            </a:r>
            <a:endParaRPr lang="ru-RU" sz="1400" dirty="0" smtClean="0"/>
          </a:p>
          <a:p>
            <a:pPr fontAlgn="t">
              <a:buNone/>
            </a:pPr>
            <a:r>
              <a:rPr lang="en-US" sz="1400" dirty="0" smtClean="0"/>
              <a:t>  delay(2000);</a:t>
            </a:r>
            <a:endParaRPr lang="ru-RU" sz="1400" dirty="0" smtClean="0"/>
          </a:p>
          <a:p>
            <a:pPr fontAlgn="t">
              <a:buNone/>
            </a:pPr>
            <a:r>
              <a:rPr lang="en-US" sz="1400" dirty="0" smtClean="0"/>
              <a:t>  </a:t>
            </a:r>
            <a:r>
              <a:rPr lang="en-US" sz="1400" dirty="0" err="1" smtClean="0"/>
              <a:t>display.clearDisplay</a:t>
            </a:r>
            <a:r>
              <a:rPr lang="en-US" sz="1400" dirty="0" smtClean="0"/>
              <a:t>();</a:t>
            </a:r>
            <a:endParaRPr lang="ru-RU" sz="1400" dirty="0" smtClean="0"/>
          </a:p>
          <a:p>
            <a:pPr fontAlgn="t">
              <a:buNone/>
            </a:pPr>
            <a:r>
              <a:rPr lang="en-US" sz="1400" dirty="0" smtClean="0"/>
              <a:t>  </a:t>
            </a:r>
            <a:r>
              <a:rPr lang="en-US" sz="1400" dirty="0" err="1" smtClean="0"/>
              <a:t>display.setTextColor</a:t>
            </a:r>
            <a:r>
              <a:rPr lang="en-US" sz="1400" dirty="0" smtClean="0"/>
              <a:t>(WHITE);</a:t>
            </a:r>
            <a:endParaRPr lang="ru-RU" sz="1400" dirty="0" smtClean="0"/>
          </a:p>
          <a:p>
            <a:pPr fontAlgn="t">
              <a:buNone/>
            </a:pPr>
            <a:r>
              <a:rPr lang="en-US" sz="1400" dirty="0" smtClean="0"/>
              <a:t>}</a:t>
            </a:r>
            <a:endParaRPr lang="ru-RU" sz="1400" dirty="0" smtClean="0"/>
          </a:p>
          <a:p>
            <a:pPr fontAlgn="t">
              <a:buNone/>
            </a:pPr>
            <a:r>
              <a:rPr lang="en-US" sz="1400" dirty="0" smtClean="0"/>
              <a:t>void loop() {</a:t>
            </a:r>
            <a:endParaRPr lang="ru-RU" sz="1400" dirty="0" smtClean="0"/>
          </a:p>
          <a:p>
            <a:pPr fontAlgn="t">
              <a:buNone/>
            </a:pPr>
            <a:r>
              <a:rPr lang="en-US" sz="1400" dirty="0" smtClean="0"/>
              <a:t>  delay(5000</a:t>
            </a:r>
            <a:r>
              <a:rPr lang="en-US" sz="1400" dirty="0" smtClean="0"/>
              <a:t>);</a:t>
            </a:r>
            <a:endParaRPr lang="ru-RU" sz="1400" dirty="0" smtClean="0"/>
          </a:p>
          <a:p>
            <a:pPr fontAlgn="t">
              <a:buNone/>
            </a:pPr>
            <a:r>
              <a:rPr lang="en-US" sz="1400" dirty="0" smtClean="0"/>
              <a:t>  //read temperature and humidity</a:t>
            </a:r>
            <a:endParaRPr lang="ru-RU" sz="1400" dirty="0" smtClean="0"/>
          </a:p>
          <a:p>
            <a:pPr fontAlgn="t">
              <a:buNone/>
            </a:pPr>
            <a:r>
              <a:rPr lang="en-US" sz="1400" dirty="0" smtClean="0"/>
              <a:t>  float t = </a:t>
            </a:r>
            <a:r>
              <a:rPr lang="en-US" sz="1400" dirty="0" err="1" smtClean="0"/>
              <a:t>dht.readTemperature</a:t>
            </a:r>
            <a:r>
              <a:rPr lang="en-US" sz="1400" dirty="0" smtClean="0"/>
              <a:t>();</a:t>
            </a:r>
            <a:endParaRPr lang="ru-RU" sz="1400" dirty="0" smtClean="0"/>
          </a:p>
          <a:p>
            <a:pPr fontAlgn="t">
              <a:buNone/>
            </a:pPr>
            <a:r>
              <a:rPr lang="en-US" sz="1400" dirty="0" smtClean="0"/>
              <a:t>  float h = </a:t>
            </a:r>
            <a:r>
              <a:rPr lang="en-US" sz="1400" dirty="0" err="1" smtClean="0"/>
              <a:t>dht.readHumidity</a:t>
            </a:r>
            <a:r>
              <a:rPr lang="en-US" sz="1400" dirty="0" smtClean="0"/>
              <a:t>();</a:t>
            </a:r>
            <a:endParaRPr lang="ru-RU" sz="1400" dirty="0" smtClean="0"/>
          </a:p>
          <a:p>
            <a:pPr fontAlgn="t">
              <a:buNone/>
            </a:pPr>
            <a:r>
              <a:rPr lang="en-US" sz="1400" dirty="0" smtClean="0"/>
              <a:t>  if (</a:t>
            </a:r>
            <a:r>
              <a:rPr lang="en-US" sz="1400" dirty="0" err="1" smtClean="0"/>
              <a:t>isnan</a:t>
            </a:r>
            <a:r>
              <a:rPr lang="en-US" sz="1400" dirty="0" smtClean="0"/>
              <a:t>(h) || </a:t>
            </a:r>
            <a:r>
              <a:rPr lang="en-US" sz="1400" dirty="0" err="1" smtClean="0"/>
              <a:t>isnan</a:t>
            </a:r>
            <a:r>
              <a:rPr lang="en-US" sz="1400" dirty="0" smtClean="0"/>
              <a:t>(t)) {</a:t>
            </a:r>
            <a:endParaRPr lang="ru-RU" sz="1400" dirty="0" smtClean="0"/>
          </a:p>
          <a:p>
            <a:pPr fontAlgn="t">
              <a:buNone/>
            </a:pPr>
            <a:r>
              <a:rPr lang="en-US" sz="1400" dirty="0" smtClean="0"/>
              <a:t>    </a:t>
            </a:r>
            <a:r>
              <a:rPr lang="en-US" sz="1400" dirty="0" err="1" smtClean="0"/>
              <a:t>Serial.println</a:t>
            </a:r>
            <a:r>
              <a:rPr lang="en-US" sz="1400" dirty="0" smtClean="0"/>
              <a:t>("Failed to read from DHT sensor!");</a:t>
            </a:r>
            <a:endParaRPr lang="ru-RU" sz="1400" dirty="0" smtClean="0"/>
          </a:p>
          <a:p>
            <a:pPr fontAlgn="t">
              <a:buNone/>
            </a:pPr>
            <a:r>
              <a:rPr lang="en-US" sz="1400" dirty="0" smtClean="0"/>
              <a:t>  }</a:t>
            </a:r>
            <a:endParaRPr lang="ru-RU" sz="1400" dirty="0" smtClean="0"/>
          </a:p>
          <a:p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Код </a:t>
            </a:r>
            <a:r>
              <a:rPr lang="ru-RU" b="1" dirty="0" smtClean="0">
                <a:solidFill>
                  <a:srgbClr val="C00000"/>
                </a:solidFill>
              </a:rPr>
              <a:t>программы:</a:t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fontAlgn="t">
              <a:buNone/>
            </a:pPr>
            <a:r>
              <a:rPr lang="en-US" dirty="0" smtClean="0"/>
              <a:t>// clear display</a:t>
            </a:r>
            <a:endParaRPr lang="ru-RU" dirty="0" smtClean="0"/>
          </a:p>
          <a:p>
            <a:pPr fontAlgn="t">
              <a:buNone/>
            </a:pPr>
            <a:r>
              <a:rPr lang="en-US" dirty="0" smtClean="0"/>
              <a:t>  </a:t>
            </a:r>
            <a:r>
              <a:rPr lang="en-US" dirty="0" err="1" smtClean="0"/>
              <a:t>display.clearDisplay</a:t>
            </a:r>
            <a:r>
              <a:rPr lang="en-US" dirty="0" smtClean="0"/>
              <a:t>();</a:t>
            </a:r>
            <a:endParaRPr lang="ru-RU" dirty="0" smtClean="0"/>
          </a:p>
          <a:p>
            <a:pPr fontAlgn="t">
              <a:buNone/>
            </a:pPr>
            <a:r>
              <a:rPr lang="en-US" dirty="0" smtClean="0"/>
              <a:t>  </a:t>
            </a:r>
            <a:endParaRPr lang="ru-RU" dirty="0" smtClean="0"/>
          </a:p>
          <a:p>
            <a:pPr fontAlgn="t">
              <a:buNone/>
            </a:pPr>
            <a:r>
              <a:rPr lang="en-US" dirty="0" smtClean="0"/>
              <a:t>  // display temperature</a:t>
            </a:r>
            <a:endParaRPr lang="ru-RU" dirty="0" smtClean="0"/>
          </a:p>
          <a:p>
            <a:pPr fontAlgn="t">
              <a:buNone/>
            </a:pPr>
            <a:r>
              <a:rPr lang="en-US" dirty="0" smtClean="0"/>
              <a:t>  </a:t>
            </a:r>
            <a:r>
              <a:rPr lang="ru-RU" dirty="0" err="1" smtClean="0"/>
              <a:t>display.setTextSize</a:t>
            </a:r>
            <a:r>
              <a:rPr lang="ru-RU" dirty="0" smtClean="0"/>
              <a:t>(1);</a:t>
            </a:r>
          </a:p>
          <a:p>
            <a:pPr fontAlgn="t">
              <a:buNone/>
            </a:pPr>
            <a:r>
              <a:rPr lang="en-US" dirty="0" smtClean="0"/>
              <a:t>  </a:t>
            </a:r>
            <a:r>
              <a:rPr lang="en-US" dirty="0" err="1" smtClean="0"/>
              <a:t>display.setCursor</a:t>
            </a:r>
            <a:r>
              <a:rPr lang="en-US" dirty="0" smtClean="0"/>
              <a:t>(0,0);</a:t>
            </a:r>
            <a:endParaRPr lang="ru-RU" dirty="0" smtClean="0"/>
          </a:p>
          <a:p>
            <a:pPr fontAlgn="t">
              <a:buNone/>
            </a:pPr>
            <a:r>
              <a:rPr lang="en-US" dirty="0" smtClean="0"/>
              <a:t>  </a:t>
            </a:r>
            <a:r>
              <a:rPr lang="en-US" dirty="0" err="1" smtClean="0"/>
              <a:t>display.print</a:t>
            </a:r>
            <a:r>
              <a:rPr lang="en-US" dirty="0" smtClean="0"/>
              <a:t>("Temperature: ");</a:t>
            </a:r>
            <a:endParaRPr lang="ru-RU" dirty="0" smtClean="0"/>
          </a:p>
          <a:p>
            <a:pPr fontAlgn="t">
              <a:buNone/>
            </a:pPr>
            <a:r>
              <a:rPr lang="en-US" dirty="0" smtClean="0"/>
              <a:t> </a:t>
            </a:r>
            <a:r>
              <a:rPr lang="en-US" dirty="0" err="1" smtClean="0"/>
              <a:t>display.setTextSize</a:t>
            </a:r>
            <a:r>
              <a:rPr lang="en-US" dirty="0" smtClean="0"/>
              <a:t>(2);</a:t>
            </a:r>
            <a:endParaRPr lang="ru-RU" dirty="0" smtClean="0"/>
          </a:p>
          <a:p>
            <a:pPr fontAlgn="t">
              <a:buNone/>
            </a:pPr>
            <a:r>
              <a:rPr lang="en-US" dirty="0" smtClean="0"/>
              <a:t>  </a:t>
            </a:r>
            <a:r>
              <a:rPr lang="en-US" dirty="0" err="1" smtClean="0"/>
              <a:t>display.setCursor</a:t>
            </a:r>
            <a:r>
              <a:rPr lang="en-US" dirty="0" smtClean="0"/>
              <a:t>(0,10);</a:t>
            </a:r>
            <a:endParaRPr lang="ru-RU" dirty="0" smtClean="0"/>
          </a:p>
          <a:p>
            <a:pPr fontAlgn="t">
              <a:buNone/>
            </a:pPr>
            <a:r>
              <a:rPr lang="en-US" dirty="0" err="1" smtClean="0"/>
              <a:t>display.print</a:t>
            </a:r>
            <a:r>
              <a:rPr lang="en-US" dirty="0" smtClean="0"/>
              <a:t>(t);</a:t>
            </a:r>
            <a:endParaRPr lang="ru-RU" dirty="0" smtClean="0"/>
          </a:p>
          <a:p>
            <a:pPr fontAlgn="t">
              <a:buNone/>
            </a:pPr>
            <a:r>
              <a:rPr lang="en-US" dirty="0" err="1" smtClean="0"/>
              <a:t>display.print</a:t>
            </a:r>
            <a:r>
              <a:rPr lang="en-US" dirty="0" smtClean="0"/>
              <a:t>(" ");</a:t>
            </a:r>
            <a:endParaRPr lang="ru-RU" dirty="0" smtClean="0"/>
          </a:p>
          <a:p>
            <a:pPr fontAlgn="t">
              <a:buNone/>
            </a:pPr>
            <a:r>
              <a:rPr lang="en-US" dirty="0" smtClean="0"/>
              <a:t> </a:t>
            </a:r>
            <a:r>
              <a:rPr lang="en-US" dirty="0" err="1" smtClean="0"/>
              <a:t>display.setTextSize</a:t>
            </a:r>
            <a:r>
              <a:rPr lang="en-US" dirty="0" smtClean="0"/>
              <a:t>(1);</a:t>
            </a:r>
            <a:endParaRPr lang="ru-RU" dirty="0" smtClean="0"/>
          </a:p>
          <a:p>
            <a:pPr fontAlgn="t">
              <a:buNone/>
            </a:pPr>
            <a:r>
              <a:rPr lang="en-US" dirty="0" smtClean="0"/>
              <a:t>display.cp437(true</a:t>
            </a:r>
            <a:r>
              <a:rPr lang="en-US" dirty="0" smtClean="0"/>
              <a:t>);</a:t>
            </a:r>
            <a:endParaRPr lang="ru-RU" dirty="0" smtClean="0"/>
          </a:p>
          <a:p>
            <a:pPr fontAlgn="t">
              <a:buNone/>
            </a:pPr>
            <a:r>
              <a:rPr lang="en-US" dirty="0" err="1" smtClean="0"/>
              <a:t>display.write</a:t>
            </a:r>
            <a:r>
              <a:rPr lang="en-US" dirty="0" smtClean="0"/>
              <a:t>(167</a:t>
            </a:r>
            <a:r>
              <a:rPr lang="en-US" dirty="0" smtClean="0"/>
              <a:t>);</a:t>
            </a:r>
            <a:endParaRPr lang="ru-RU" dirty="0" smtClean="0"/>
          </a:p>
          <a:p>
            <a:pPr fontAlgn="t">
              <a:buNone/>
            </a:pPr>
            <a:r>
              <a:rPr lang="en-US" dirty="0" err="1" smtClean="0"/>
              <a:t>display.setTextSize</a:t>
            </a:r>
            <a:r>
              <a:rPr lang="en-US" dirty="0" smtClean="0"/>
              <a:t>(2</a:t>
            </a:r>
            <a:r>
              <a:rPr lang="en-US" dirty="0" smtClean="0"/>
              <a:t>);</a:t>
            </a:r>
            <a:endParaRPr lang="ru-RU" dirty="0" smtClean="0"/>
          </a:p>
          <a:p>
            <a:pPr fontAlgn="t">
              <a:buNone/>
            </a:pPr>
            <a:r>
              <a:rPr lang="en-US" dirty="0" err="1" smtClean="0"/>
              <a:t>display.print</a:t>
            </a:r>
            <a:r>
              <a:rPr lang="en-US" dirty="0" smtClean="0"/>
              <a:t>("C");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Код </a:t>
            </a:r>
            <a:r>
              <a:rPr lang="ru-RU" b="1" dirty="0" smtClean="0">
                <a:solidFill>
                  <a:srgbClr val="C00000"/>
                </a:solidFill>
              </a:rPr>
              <a:t>программы:</a:t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fontAlgn="t">
              <a:buNone/>
            </a:pPr>
            <a:r>
              <a:rPr lang="en-US" dirty="0" smtClean="0"/>
              <a:t>  // display humidity</a:t>
            </a:r>
            <a:endParaRPr lang="ru-RU" dirty="0" smtClean="0"/>
          </a:p>
          <a:p>
            <a:pPr fontAlgn="t">
              <a:buNone/>
            </a:pPr>
            <a:r>
              <a:rPr lang="en-US" dirty="0" smtClean="0"/>
              <a:t>  </a:t>
            </a:r>
            <a:r>
              <a:rPr lang="en-US" dirty="0" err="1" smtClean="0"/>
              <a:t>display.setTextSize</a:t>
            </a:r>
            <a:r>
              <a:rPr lang="en-US" dirty="0" smtClean="0"/>
              <a:t>(1);</a:t>
            </a:r>
            <a:endParaRPr lang="ru-RU" dirty="0" smtClean="0"/>
          </a:p>
          <a:p>
            <a:pPr fontAlgn="t">
              <a:buNone/>
            </a:pPr>
            <a:r>
              <a:rPr lang="en-US" dirty="0" smtClean="0"/>
              <a:t> </a:t>
            </a:r>
            <a:r>
              <a:rPr lang="en-US" dirty="0" err="1" smtClean="0"/>
              <a:t>display.setCursor</a:t>
            </a:r>
            <a:r>
              <a:rPr lang="en-US" dirty="0" smtClean="0"/>
              <a:t>(0, 35);</a:t>
            </a:r>
            <a:endParaRPr lang="ru-RU" dirty="0" smtClean="0"/>
          </a:p>
          <a:p>
            <a:pPr fontAlgn="t">
              <a:buNone/>
            </a:pPr>
            <a:r>
              <a:rPr lang="en-US" dirty="0" smtClean="0"/>
              <a:t>  </a:t>
            </a:r>
            <a:r>
              <a:rPr lang="en-US" dirty="0" err="1" smtClean="0"/>
              <a:t>display.print</a:t>
            </a:r>
            <a:r>
              <a:rPr lang="en-US" dirty="0" smtClean="0"/>
              <a:t>("Humidity: ");</a:t>
            </a:r>
            <a:endParaRPr lang="ru-RU" dirty="0" smtClean="0"/>
          </a:p>
          <a:p>
            <a:pPr fontAlgn="t">
              <a:buNone/>
            </a:pPr>
            <a:r>
              <a:rPr lang="en-US" dirty="0" smtClean="0"/>
              <a:t>  </a:t>
            </a:r>
            <a:r>
              <a:rPr lang="en-US" dirty="0" err="1" smtClean="0"/>
              <a:t>display.setTextSize</a:t>
            </a:r>
            <a:r>
              <a:rPr lang="en-US" dirty="0" smtClean="0"/>
              <a:t>(2);</a:t>
            </a:r>
            <a:endParaRPr lang="ru-RU" dirty="0" smtClean="0"/>
          </a:p>
          <a:p>
            <a:pPr fontAlgn="t">
              <a:buNone/>
            </a:pPr>
            <a:r>
              <a:rPr lang="en-US" dirty="0" smtClean="0"/>
              <a:t> </a:t>
            </a:r>
            <a:r>
              <a:rPr lang="en-US" dirty="0" err="1" smtClean="0"/>
              <a:t>display.setCursor</a:t>
            </a:r>
            <a:r>
              <a:rPr lang="en-US" dirty="0" smtClean="0"/>
              <a:t>(0, 45);</a:t>
            </a:r>
            <a:endParaRPr lang="ru-RU" dirty="0" smtClean="0"/>
          </a:p>
          <a:p>
            <a:pPr fontAlgn="t">
              <a:buNone/>
            </a:pPr>
            <a:r>
              <a:rPr lang="en-US" dirty="0" smtClean="0"/>
              <a:t>  </a:t>
            </a:r>
            <a:r>
              <a:rPr lang="en-US" dirty="0" err="1" smtClean="0"/>
              <a:t>display.print</a:t>
            </a:r>
            <a:r>
              <a:rPr lang="en-US" dirty="0" smtClean="0"/>
              <a:t>(h);</a:t>
            </a:r>
            <a:endParaRPr lang="ru-RU" dirty="0" smtClean="0"/>
          </a:p>
          <a:p>
            <a:pPr fontAlgn="t">
              <a:buNone/>
            </a:pPr>
            <a:r>
              <a:rPr lang="en-US" dirty="0" smtClean="0"/>
              <a:t> </a:t>
            </a:r>
            <a:r>
              <a:rPr lang="ru-RU" dirty="0" err="1" smtClean="0"/>
              <a:t>display.print</a:t>
            </a:r>
            <a:r>
              <a:rPr lang="ru-RU" dirty="0" smtClean="0"/>
              <a:t>(" %"); </a:t>
            </a:r>
          </a:p>
          <a:p>
            <a:pPr fontAlgn="t">
              <a:buNone/>
            </a:pPr>
            <a:r>
              <a:rPr lang="ru-RU" dirty="0" smtClean="0"/>
              <a:t>  </a:t>
            </a:r>
          </a:p>
          <a:p>
            <a:pPr fontAlgn="t">
              <a:buNone/>
            </a:pPr>
            <a:r>
              <a:rPr lang="ru-RU" dirty="0" smtClean="0"/>
              <a:t> </a:t>
            </a:r>
            <a:r>
              <a:rPr lang="ru-RU" dirty="0" err="1" smtClean="0"/>
              <a:t>display.display</a:t>
            </a:r>
            <a:r>
              <a:rPr lang="ru-RU" dirty="0" smtClean="0"/>
              <a:t>(); </a:t>
            </a:r>
          </a:p>
          <a:p>
            <a:pPr fontAlgn="t">
              <a:buNone/>
            </a:pPr>
            <a:r>
              <a:rPr lang="ru-RU" dirty="0" smtClean="0"/>
              <a:t> </a:t>
            </a:r>
          </a:p>
          <a:p>
            <a:pPr fontAlgn="t"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Измерение влажности воздуха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 После </a:t>
            </a:r>
            <a:r>
              <a:rPr lang="ru-RU" dirty="0" smtClean="0"/>
              <a:t>чего, подав питание с помощью обычной зарядки, мы наблюдаем как загорается </a:t>
            </a:r>
            <a:r>
              <a:rPr lang="en-US" dirty="0" err="1" smtClean="0"/>
              <a:t>oled</a:t>
            </a:r>
            <a:r>
              <a:rPr lang="ru-RU" dirty="0" smtClean="0"/>
              <a:t> дисплей, на котором высвечивается вся информация о датчиках (в моем приборе используется датчик температуры и влажности </a:t>
            </a:r>
            <a:r>
              <a:rPr lang="en-US" dirty="0" smtClean="0"/>
              <a:t>DHT</a:t>
            </a:r>
            <a:r>
              <a:rPr lang="ru-RU" dirty="0" smtClean="0"/>
              <a:t>11). 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i="1" dirty="0" smtClean="0"/>
              <a:t>Фото готового прибора-</a:t>
            </a:r>
            <a:endParaRPr lang="ru-RU" dirty="0" smtClean="0"/>
          </a:p>
          <a:p>
            <a:pPr>
              <a:buNone/>
            </a:pPr>
            <a:r>
              <a:rPr lang="ru-RU" i="1" dirty="0" smtClean="0"/>
              <a:t> 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 Проведём </a:t>
            </a:r>
            <a:r>
              <a:rPr lang="ru-RU" dirty="0" smtClean="0"/>
              <a:t>испытания прибора.</a:t>
            </a:r>
          </a:p>
          <a:p>
            <a:pPr>
              <a:buNone/>
            </a:pPr>
            <a:r>
              <a:rPr lang="ru-RU" dirty="0" smtClean="0"/>
              <a:t>     Влажность </a:t>
            </a:r>
            <a:r>
              <a:rPr lang="ru-RU" dirty="0" smtClean="0"/>
              <a:t>воздуха в комнате:</a:t>
            </a:r>
          </a:p>
          <a:p>
            <a:pPr>
              <a:buNone/>
            </a:pPr>
            <a:r>
              <a:rPr lang="ru-RU" dirty="0" smtClean="0"/>
              <a:t>     Влажность </a:t>
            </a:r>
            <a:r>
              <a:rPr lang="ru-RU" dirty="0" smtClean="0"/>
              <a:t>воздуха в кабинете №27: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Юлия\Desktop\тэц-5\725401bc160935bcfe47897bd9f0eae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27148"/>
            <a:ext cx="7643866" cy="63444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Измерение влажности воздуха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Выводы:</a:t>
            </a:r>
            <a:endParaRPr lang="ru-RU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dirty="0" smtClean="0"/>
              <a:t>1</a:t>
            </a:r>
            <a:r>
              <a:rPr lang="ru-RU" dirty="0" smtClean="0"/>
              <a:t>. Изучил </a:t>
            </a:r>
            <a:r>
              <a:rPr lang="ru-RU" dirty="0" smtClean="0"/>
              <a:t>информацию о способах измерения влажности воздуха;</a:t>
            </a:r>
          </a:p>
          <a:p>
            <a:pPr>
              <a:buNone/>
            </a:pPr>
            <a:r>
              <a:rPr lang="ru-RU" dirty="0" smtClean="0"/>
              <a:t>2</a:t>
            </a:r>
            <a:r>
              <a:rPr lang="ru-RU" dirty="0" smtClean="0"/>
              <a:t>. Изготовил </a:t>
            </a:r>
            <a:r>
              <a:rPr lang="ru-RU" dirty="0" smtClean="0"/>
              <a:t>самодельный психрометр и спаял и запрограммировал электронный гигрометр;</a:t>
            </a:r>
          </a:p>
          <a:p>
            <a:pPr>
              <a:buNone/>
            </a:pPr>
            <a:r>
              <a:rPr lang="ru-RU" dirty="0" smtClean="0"/>
              <a:t>3</a:t>
            </a:r>
            <a:r>
              <a:rPr lang="ru-RU" dirty="0" smtClean="0"/>
              <a:t>. С </a:t>
            </a:r>
            <a:r>
              <a:rPr lang="ru-RU" dirty="0" smtClean="0"/>
              <a:t>помощью опытов с самодельными приборами определил относительную влажность воздуха в кабинете физики и в своей комнате;</a:t>
            </a:r>
          </a:p>
          <a:p>
            <a:pPr>
              <a:buNone/>
            </a:pPr>
            <a:r>
              <a:rPr lang="ru-RU" dirty="0" smtClean="0"/>
              <a:t>4</a:t>
            </a:r>
            <a:r>
              <a:rPr lang="ru-RU" dirty="0" smtClean="0"/>
              <a:t>. Убедился </a:t>
            </a:r>
            <a:r>
              <a:rPr lang="ru-RU" dirty="0" smtClean="0"/>
              <a:t>в важности показателей относительной влажности воздуха для человека и его окружения;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B0F0"/>
                </a:solidFill>
              </a:rPr>
              <a:t>Список литературы:</a:t>
            </a:r>
            <a:endParaRPr lang="ru-RU" b="1" i="1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400" dirty="0" smtClean="0">
                <a:hlinkClick r:id="rId2"/>
              </a:rPr>
              <a:t>1.https</a:t>
            </a:r>
            <a:r>
              <a:rPr lang="ru-RU" sz="2400" dirty="0" smtClean="0">
                <a:hlinkClick r:id="rId2"/>
              </a:rPr>
              <a:t>://tepka.ru/fizika_10-2/53.html</a:t>
            </a: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>
                <a:hlinkClick r:id="rId3"/>
              </a:rPr>
              <a:t>2.https</a:t>
            </a:r>
            <a:r>
              <a:rPr lang="ru-RU" sz="2400" dirty="0" smtClean="0">
                <a:hlinkClick r:id="rId3"/>
              </a:rPr>
              <a:t>://</a:t>
            </a:r>
            <a:r>
              <a:rPr lang="ru-RU" sz="2400" dirty="0" smtClean="0">
                <a:hlinkClick r:id="rId3"/>
              </a:rPr>
              <a:t>github.com/OlehBoreiko/academicfox.cm/blob/master/home_weather_station_forecaster_NodeMCU.ino</a:t>
            </a: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Измерение влажности воздуха</a:t>
            </a:r>
            <a:b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i="1" dirty="0">
              <a:solidFill>
                <a:schemeClr val="accent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i="1" dirty="0" smtClean="0">
                <a:solidFill>
                  <a:srgbClr val="7030A0"/>
                </a:solidFill>
              </a:rPr>
              <a:t>Цель: изготовление самодельных приборов для определения относительной влажности воздуха;</a:t>
            </a:r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</a:rPr>
              <a:t>Задачи</a:t>
            </a:r>
            <a:r>
              <a:rPr lang="ru-RU" b="1" dirty="0" smtClean="0">
                <a:solidFill>
                  <a:srgbClr val="0070C0"/>
                </a:solidFill>
              </a:rPr>
              <a:t>:</a:t>
            </a:r>
          </a:p>
          <a:p>
            <a:pPr>
              <a:buNone/>
            </a:pPr>
            <a:r>
              <a:rPr lang="ru-RU" dirty="0" smtClean="0"/>
              <a:t>  </a:t>
            </a:r>
            <a:r>
              <a:rPr lang="ru-RU" dirty="0" smtClean="0"/>
              <a:t>1.Изучить информацию об измерении влажности воздуха;</a:t>
            </a:r>
          </a:p>
          <a:p>
            <a:pPr>
              <a:buNone/>
            </a:pPr>
            <a:r>
              <a:rPr lang="ru-RU" dirty="0" smtClean="0"/>
              <a:t>  </a:t>
            </a:r>
            <a:r>
              <a:rPr lang="ru-RU" dirty="0" smtClean="0"/>
              <a:t>2.Изготовить самодельные приборы для измерения влажности воздуха;</a:t>
            </a:r>
          </a:p>
          <a:p>
            <a:pPr>
              <a:buNone/>
            </a:pPr>
            <a:r>
              <a:rPr lang="ru-RU" dirty="0" smtClean="0"/>
              <a:t>  </a:t>
            </a:r>
            <a:r>
              <a:rPr lang="ru-RU" dirty="0" smtClean="0"/>
              <a:t>3.Определить относительную влажность воздуха самодельными приборами;</a:t>
            </a:r>
          </a:p>
          <a:p>
            <a:pPr>
              <a:buNone/>
            </a:pPr>
            <a:r>
              <a:rPr lang="ru-RU" dirty="0" smtClean="0"/>
              <a:t>  </a:t>
            </a:r>
            <a:r>
              <a:rPr lang="ru-RU" dirty="0" smtClean="0"/>
              <a:t>4.Сделать выводы;</a:t>
            </a: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b="1" i="1" dirty="0" smtClean="0">
                <a:solidFill>
                  <a:srgbClr val="7030A0"/>
                </a:solidFill>
              </a:rPr>
              <a:t>Методы </a:t>
            </a:r>
            <a:r>
              <a:rPr lang="ru-RU" b="1" i="1" dirty="0" smtClean="0">
                <a:solidFill>
                  <a:srgbClr val="7030A0"/>
                </a:solidFill>
              </a:rPr>
              <a:t>исследования: </a:t>
            </a:r>
            <a:r>
              <a:rPr lang="ru-RU" dirty="0" smtClean="0"/>
              <a:t>моделирование, </a:t>
            </a:r>
            <a:r>
              <a:rPr lang="ru-RU" dirty="0" smtClean="0"/>
              <a:t>наблюдение, эксперимент</a:t>
            </a:r>
            <a:r>
              <a:rPr lang="ru-RU" dirty="0" smtClean="0"/>
              <a:t>, анализ информации.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Юлия\Desktop\тэц-5\влажность-воздух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214290"/>
            <a:ext cx="5971623" cy="64280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Измерение влажности воздуха</a:t>
            </a:r>
            <a:endParaRPr lang="ru-RU" dirty="0"/>
          </a:p>
        </p:txBody>
      </p:sp>
      <p:pic>
        <p:nvPicPr>
          <p:cNvPr id="2050" name="Picture 2" descr="C:\Users\Юлия\Desktop\тэц-5\vlazhnost-vozduha_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101746"/>
            <a:ext cx="8229600" cy="35228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Юлия\Desktop\кар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Юлия\Desktop\кар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314085"/>
            <a:ext cx="7215238" cy="61687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кар 8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571604" y="357166"/>
            <a:ext cx="6000792" cy="607106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Измерение влажности воздуха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 Для </a:t>
            </a:r>
            <a:r>
              <a:rPr lang="ru-RU" dirty="0" smtClean="0"/>
              <a:t>изготовления прибора мне понадобились:</a:t>
            </a:r>
          </a:p>
          <a:p>
            <a:pPr>
              <a:buNone/>
            </a:pPr>
            <a:r>
              <a:rPr lang="ru-RU" dirty="0" smtClean="0"/>
              <a:t>    2 </a:t>
            </a:r>
            <a:r>
              <a:rPr lang="ru-RU" dirty="0" smtClean="0"/>
              <a:t>термометра, вата или кусок бинта, основание, ёмкость с водой, психрометрическая таблица. После проведения эксперимента были получены результаты:</a:t>
            </a:r>
          </a:p>
          <a:p>
            <a:pPr>
              <a:buNone/>
            </a:pPr>
            <a:r>
              <a:rPr lang="ru-RU" dirty="0" smtClean="0"/>
              <a:t>    Влажность </a:t>
            </a:r>
            <a:r>
              <a:rPr lang="ru-RU" dirty="0" smtClean="0"/>
              <a:t>воздуха в комнате:</a:t>
            </a:r>
          </a:p>
          <a:p>
            <a:pPr>
              <a:buNone/>
            </a:pPr>
            <a:r>
              <a:rPr lang="ru-RU" dirty="0" smtClean="0"/>
              <a:t>    Влажность </a:t>
            </a:r>
            <a:r>
              <a:rPr lang="ru-RU" dirty="0" smtClean="0"/>
              <a:t>воздуха в кабинете №27: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290</Words>
  <Application>Microsoft Office PowerPoint</Application>
  <PresentationFormat>Экран (4:3)</PresentationFormat>
  <Paragraphs>117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  Государственное бюджетное профессиональное образовательное учреждение Новосибирской области  «Новосибирский промышленно-энергетический колледж» </vt:lpstr>
      <vt:lpstr>Измерение влажности воздуха </vt:lpstr>
      <vt:lpstr>Слайд 3</vt:lpstr>
      <vt:lpstr>Слайд 4</vt:lpstr>
      <vt:lpstr>Измерение влажности воздуха</vt:lpstr>
      <vt:lpstr>Слайд 6</vt:lpstr>
      <vt:lpstr>Слайд 7</vt:lpstr>
      <vt:lpstr>Слайд 8</vt:lpstr>
      <vt:lpstr>Измерение влажности воздуха</vt:lpstr>
      <vt:lpstr>Измерение влажности воздуха</vt:lpstr>
      <vt:lpstr> Код программы: </vt:lpstr>
      <vt:lpstr> Код программы: </vt:lpstr>
      <vt:lpstr> Код программы: </vt:lpstr>
      <vt:lpstr> Код программы: </vt:lpstr>
      <vt:lpstr>Измерение влажности воздуха</vt:lpstr>
      <vt:lpstr>Слайд 16</vt:lpstr>
      <vt:lpstr>Измерение влажности воздуха</vt:lpstr>
      <vt:lpstr>Список литературы: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Измерение влажности воздуха</dc:title>
  <dc:creator>Юлия</dc:creator>
  <cp:lastModifiedBy>Юлия</cp:lastModifiedBy>
  <cp:revision>18</cp:revision>
  <dcterms:created xsi:type="dcterms:W3CDTF">2022-04-04T14:39:54Z</dcterms:created>
  <dcterms:modified xsi:type="dcterms:W3CDTF">2022-04-04T15:27:00Z</dcterms:modified>
</cp:coreProperties>
</file>