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5" r:id="rId5"/>
    <p:sldId id="266" r:id="rId6"/>
    <p:sldId id="267" r:id="rId7"/>
    <p:sldId id="268" r:id="rId8"/>
    <p:sldId id="260" r:id="rId9"/>
    <p:sldId id="270" r:id="rId10"/>
    <p:sldId id="271" r:id="rId11"/>
    <p:sldId id="269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03" d="100"/>
          <a:sy n="103" d="100"/>
        </p:scale>
        <p:origin x="-1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274638"/>
            <a:ext cx="78010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>
                <a:solidFill>
                  <a:srgbClr val="7030A0"/>
                </a:solidFill>
              </a:rPr>
              <a:t>Пути и методы реализации   профессиональной направленности преподавания предмета </a:t>
            </a:r>
            <a:r>
              <a:rPr lang="ru-RU" b="1" i="1" dirty="0" smtClean="0">
                <a:solidFill>
                  <a:srgbClr val="7030A0"/>
                </a:solidFill>
              </a:rPr>
              <a:t>«Физика» </a:t>
            </a:r>
            <a:r>
              <a:rPr lang="ru-RU" i="1" dirty="0" smtClean="0">
                <a:solidFill>
                  <a:srgbClr val="7030A0"/>
                </a:solidFill>
              </a:rPr>
              <a:t>в Новосибирском автотранспортном колледже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Юля\Desktop\Сайт КОСМОС 2019\Sgrhyeak3z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8362754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002060"/>
                </a:solidFill>
              </a:rPr>
              <a:t>Применение </a:t>
            </a:r>
            <a:r>
              <a:rPr lang="ru-RU" sz="3200" b="1" i="1" dirty="0" smtClean="0">
                <a:solidFill>
                  <a:srgbClr val="002060"/>
                </a:solidFill>
              </a:rPr>
              <a:t>новых технологий в обучении</a:t>
            </a:r>
            <a:br>
              <a:rPr lang="ru-RU" sz="3200" b="1" i="1" dirty="0" smtClean="0">
                <a:solidFill>
                  <a:srgbClr val="002060"/>
                </a:solidFill>
              </a:rPr>
            </a:br>
            <a:endParaRPr lang="ru-RU" sz="32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Исследовательская работа – это активная теоретическая и практическая деятельность учащихся, которая развивает мысль, формирует подвижность ума, приучает к творческому и критическому осмыслению знаний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К исследовательской деятельности учащихся нужно </a:t>
            </a:r>
            <a:r>
              <a:rPr lang="ru-RU" b="1" i="1" dirty="0" smtClean="0">
                <a:solidFill>
                  <a:srgbClr val="FF0000"/>
                </a:solidFill>
              </a:rPr>
              <a:t>готовить</a:t>
            </a:r>
            <a:r>
              <a:rPr lang="ru-RU" b="1" i="1" dirty="0" smtClean="0">
                <a:solidFill>
                  <a:srgbClr val="FF0000"/>
                </a:solidFill>
              </a:rPr>
              <a:t>!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b="1" u="sng" dirty="0" smtClean="0">
                <a:solidFill>
                  <a:srgbClr val="C00000"/>
                </a:solidFill>
              </a:rPr>
              <a:t>Целенаправленная и систематическая </a:t>
            </a:r>
            <a:r>
              <a:rPr lang="ru-RU" dirty="0" smtClean="0"/>
              <a:t>работа по формированию исследовательских умений, учащихся позволяет уже на начальном этапе изучения физики приобщить их к научному поиску, научить излагать свои мысли на бумаге, вести публичную дискуссию, отстаивать собственные выводы, а значит </a:t>
            </a:r>
            <a:r>
              <a:rPr lang="ru-RU" b="1" i="1" dirty="0" smtClean="0">
                <a:solidFill>
                  <a:srgbClr val="7030A0"/>
                </a:solidFill>
              </a:rPr>
              <a:t>сделать обучение более эффективным и отвечающим современным требованиям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Информация к размышлению: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/>
              <a:t>Коцелап</a:t>
            </a:r>
            <a:r>
              <a:rPr lang="ru-RU" sz="2000" b="1" dirty="0" smtClean="0"/>
              <a:t> Ю. М. </a:t>
            </a:r>
            <a:r>
              <a:rPr lang="ru-RU" sz="2000" dirty="0" smtClean="0"/>
              <a:t>Учебно-исследовательская работа студентов как часть их профессиональной подготовки / Ю. М. </a:t>
            </a:r>
            <a:r>
              <a:rPr lang="ru-RU" sz="2000" dirty="0" err="1" smtClean="0"/>
              <a:t>Коцелап</a:t>
            </a:r>
            <a:r>
              <a:rPr lang="ru-RU" sz="2000" dirty="0" smtClean="0"/>
              <a:t> // Технологическая инициатива: от теории к практике: Сборник докладов VIII Областной студенческой научно-практической конференции «ТЕХНОВЕКТОР» Новосибирск : ГБПОУ НСО Новосибирский технический колледж им. А. И. </a:t>
            </a:r>
            <a:r>
              <a:rPr lang="ru-RU" sz="2000" dirty="0" err="1" smtClean="0"/>
              <a:t>Покрышкина</a:t>
            </a:r>
            <a:r>
              <a:rPr lang="ru-RU" sz="2000" dirty="0" smtClean="0"/>
              <a:t>, 2017. – С. 97–98 </a:t>
            </a:r>
          </a:p>
          <a:p>
            <a:r>
              <a:rPr lang="ru-RU" sz="2000" b="1" dirty="0" smtClean="0"/>
              <a:t>Сайт преподавателя физики </a:t>
            </a:r>
            <a:r>
              <a:rPr lang="ru-RU" sz="2000" b="1" dirty="0" err="1" smtClean="0"/>
              <a:t>Коцелап</a:t>
            </a:r>
            <a:r>
              <a:rPr lang="ru-RU" sz="2000" b="1" dirty="0" smtClean="0"/>
              <a:t> Ю.М.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ФИЗИКА В АВТОМОБИЛЕ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Picture 2" descr="Картинки по запросу &quot;автомобиль конструктор знаток&quot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285992"/>
            <a:ext cx="4147144" cy="3000396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2002 год</a:t>
            </a:r>
          </a:p>
          <a:p>
            <a:pPr algn="ctr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D:\1т-48к\IMG_20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285992"/>
            <a:ext cx="3977220" cy="2982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ФИЗИКА В АВТОМОБИЛЕ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    а</a:t>
            </a:r>
            <a:r>
              <a:rPr lang="ru-RU" sz="1600" dirty="0" smtClean="0"/>
              <a:t>) владение основополагающими физическими понятиями, закономерностями, законами, уверенное использование физической терминологии и символики; </a:t>
            </a:r>
          </a:p>
          <a:p>
            <a:pPr>
              <a:buNone/>
            </a:pPr>
            <a:r>
              <a:rPr lang="ru-RU" sz="1600" dirty="0" smtClean="0"/>
              <a:t>    б</a:t>
            </a:r>
            <a:r>
              <a:rPr lang="ru-RU" sz="1600" dirty="0" smtClean="0"/>
              <a:t>) умение обрабатывать результаты измерений, обнаруживать зависимость между физическими величинами, объяснять полученные результаты, делать выводы;</a:t>
            </a:r>
          </a:p>
          <a:p>
            <a:pPr>
              <a:buNone/>
            </a:pPr>
            <a:r>
              <a:rPr lang="ru-RU" sz="1600" dirty="0" smtClean="0"/>
              <a:t>    </a:t>
            </a:r>
            <a:r>
              <a:rPr lang="ru-RU" sz="1600" dirty="0" smtClean="0"/>
              <a:t>в) умение решать физические задачи; </a:t>
            </a:r>
          </a:p>
          <a:p>
            <a:pPr>
              <a:buNone/>
            </a:pPr>
            <a:r>
              <a:rPr lang="ru-RU" sz="1600" dirty="0" smtClean="0"/>
              <a:t>    г</a:t>
            </a:r>
            <a:r>
              <a:rPr lang="ru-RU" sz="1600" dirty="0" smtClean="0"/>
              <a:t>) умение применять полученные знания для объяснения условий протекания физических явлений в профессиональной сфере и для принятия практических решений в повседневной жизни. 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1.Повышение познавательного интереса к предмету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2.Связь между теорией и практикой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3.Индивидульный и дифференцированный подход в обучении</a:t>
            </a:r>
          </a:p>
          <a:p>
            <a:pPr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4.Применение новых технологий в обучении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Повышение познавательного интереса к предмету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</a:rPr>
              <a:t>    анкетирование, входной контроль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Какие научно-технические журналы Вы читаете, какие программы научно-технического содержания смотрите?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Экскурсии</a:t>
            </a:r>
          </a:p>
          <a:p>
            <a:r>
              <a:rPr lang="ru-RU" b="1" i="1" dirty="0" smtClean="0">
                <a:solidFill>
                  <a:srgbClr val="7030A0"/>
                </a:solidFill>
              </a:rPr>
              <a:t>Мастер-классы</a:t>
            </a:r>
          </a:p>
          <a:p>
            <a:r>
              <a:rPr lang="ru-RU" b="1" i="1" dirty="0" smtClean="0">
                <a:solidFill>
                  <a:schemeClr val="accent2"/>
                </a:solidFill>
              </a:rPr>
              <a:t>Научные лекции</a:t>
            </a:r>
          </a:p>
          <a:p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Бинарные уроки</a:t>
            </a:r>
          </a:p>
          <a:p>
            <a:r>
              <a:rPr lang="ru-RU" b="1" i="1" dirty="0" smtClean="0">
                <a:solidFill>
                  <a:srgbClr val="00B050"/>
                </a:solidFill>
              </a:rPr>
              <a:t>Конкурсы знатоков физики</a:t>
            </a:r>
          </a:p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Олимпиада по физике среди студентов 1 курса колледжа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Связь между теорией и практикой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Связь каждой темы курса физики с практическим применением в автомобиле;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Внимание</a:t>
            </a:r>
            <a:r>
              <a:rPr lang="ru-RU" dirty="0" smtClean="0"/>
              <a:t> темам, которые являются базой для </a:t>
            </a:r>
            <a:r>
              <a:rPr lang="ru-RU" b="1" i="1" dirty="0" smtClean="0">
                <a:solidFill>
                  <a:srgbClr val="00B050"/>
                </a:solidFill>
              </a:rPr>
              <a:t>электротехники, электрооборудования, устройства автомобиля</a:t>
            </a:r>
          </a:p>
          <a:p>
            <a:pPr algn="ctr">
              <a:buNone/>
            </a:pPr>
            <a:r>
              <a:rPr lang="ru-RU" i="1" dirty="0" smtClean="0"/>
              <a:t>(консультации с преподавателями этих дисциплин)</a:t>
            </a:r>
            <a:endParaRPr lang="ru-RU" i="1" dirty="0"/>
          </a:p>
        </p:txBody>
      </p:sp>
      <p:pic>
        <p:nvPicPr>
          <p:cNvPr id="5" name="Содержимое 3" descr="20160429_1507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03811" y="1600200"/>
            <a:ext cx="2545378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Индивидуальный и дифференцированный подход в обучении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Юля\Desktop\92RDK0xwyew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71679"/>
            <a:ext cx="4801634" cy="392909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1714488"/>
            <a:ext cx="3043265" cy="4504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Индивидуальный и дифференцированный подход в обучении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Подготовка</a:t>
            </a:r>
            <a:r>
              <a:rPr lang="ru-RU" dirty="0" smtClean="0"/>
              <a:t>  и </a:t>
            </a:r>
            <a:r>
              <a:rPr lang="ru-RU" b="1" i="1" dirty="0" smtClean="0">
                <a:solidFill>
                  <a:srgbClr val="FF0000"/>
                </a:solidFill>
              </a:rPr>
              <a:t>участие</a:t>
            </a:r>
            <a:r>
              <a:rPr lang="ru-RU" dirty="0" smtClean="0"/>
              <a:t> в  городских, областных, всероссийских конкурсах научных и исследовательских проектов, </a:t>
            </a:r>
            <a:r>
              <a:rPr lang="ru-RU" i="1" dirty="0" smtClean="0"/>
              <a:t>(изготовление макетов, действующих приборов, устройств)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«Одарённый ребёнок в современном мире</a:t>
            </a:r>
            <a:r>
              <a:rPr lang="ru-RU" b="1" i="1" dirty="0" smtClean="0">
                <a:solidFill>
                  <a:srgbClr val="FF0000"/>
                </a:solidFill>
              </a:rPr>
              <a:t>!»</a:t>
            </a:r>
          </a:p>
          <a:p>
            <a:pPr algn="ctr">
              <a:buNone/>
            </a:pPr>
            <a:r>
              <a:rPr lang="ru-RU" sz="2400" i="1" dirty="0" smtClean="0"/>
              <a:t> (г.Новосибирск, НГПУ)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smtClean="0">
                <a:solidFill>
                  <a:srgbClr val="7030A0"/>
                </a:solidFill>
              </a:rPr>
              <a:t>«Делай </a:t>
            </a:r>
            <a:r>
              <a:rPr lang="ru-RU" b="1" dirty="0" smtClean="0">
                <a:solidFill>
                  <a:srgbClr val="7030A0"/>
                </a:solidFill>
              </a:rPr>
              <a:t>науку!»</a:t>
            </a:r>
          </a:p>
          <a:p>
            <a:pPr>
              <a:buNone/>
            </a:pPr>
            <a:r>
              <a:rPr lang="ru-RU" i="1" dirty="0" smtClean="0"/>
              <a:t>(</a:t>
            </a:r>
            <a:r>
              <a:rPr lang="ru-RU" sz="2400" i="1" dirty="0" smtClean="0"/>
              <a:t>г.Новосибирск, Планетарий)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«Космос-2019»</a:t>
            </a:r>
          </a:p>
          <a:p>
            <a:pPr algn="ctr">
              <a:buNone/>
            </a:pPr>
            <a:r>
              <a:rPr lang="ru-RU" sz="2400" i="1" dirty="0" smtClean="0"/>
              <a:t>(г.Королёв, МГТУ)</a:t>
            </a:r>
            <a:endParaRPr lang="ru-RU" sz="2400" i="1" dirty="0" smtClean="0"/>
          </a:p>
          <a:p>
            <a:r>
              <a:rPr lang="ru-RU" b="1" i="1" dirty="0" smtClean="0">
                <a:solidFill>
                  <a:srgbClr val="00B050"/>
                </a:solidFill>
              </a:rPr>
              <a:t>НПК, Форумы и олимпиады областного уровня</a:t>
            </a:r>
            <a:endParaRPr lang="ru-RU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Юля\Desktop\Сайт КОСМОС 2019\20191114_1627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3455800" cy="614364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357686" y="357166"/>
            <a:ext cx="40005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u="sng" dirty="0" smtClean="0"/>
              <a:t>В </a:t>
            </a:r>
            <a:r>
              <a:rPr lang="ru-RU" u="sng" dirty="0" smtClean="0"/>
              <a:t>октябре 2019 г. </a:t>
            </a:r>
            <a:r>
              <a:rPr lang="ru-RU" dirty="0" smtClean="0"/>
              <a:t>исследовательская работа </a:t>
            </a:r>
            <a:r>
              <a:rPr lang="ru-RU" b="1" i="1" dirty="0" smtClean="0"/>
              <a:t>«Применение двигателя Стирлинга в космосе»</a:t>
            </a:r>
            <a:r>
              <a:rPr lang="ru-RU" dirty="0" smtClean="0"/>
              <a:t>, представлена на заочном этапе XXXIX </a:t>
            </a:r>
            <a:r>
              <a:rPr lang="ru-RU" b="1" i="1" dirty="0" smtClean="0">
                <a:solidFill>
                  <a:srgbClr val="7030A0"/>
                </a:solidFill>
              </a:rPr>
              <a:t>Всероссийского молодёжного конкурса исследовательских работ и инженерных проектов «Космос», </a:t>
            </a:r>
            <a:r>
              <a:rPr lang="ru-RU" dirty="0" smtClean="0"/>
              <a:t>организованного </a:t>
            </a:r>
            <a:r>
              <a:rPr lang="ru-RU" dirty="0" err="1" smtClean="0"/>
              <a:t>Госкорпорацией</a:t>
            </a:r>
            <a:r>
              <a:rPr lang="ru-RU" dirty="0" smtClean="0"/>
              <a:t> «</a:t>
            </a:r>
            <a:r>
              <a:rPr lang="ru-RU" dirty="0" err="1" smtClean="0"/>
              <a:t>Роскосмос</a:t>
            </a:r>
            <a:r>
              <a:rPr lang="ru-RU" dirty="0" smtClean="0"/>
              <a:t>» в номинации </a:t>
            </a:r>
            <a:r>
              <a:rPr lang="ru-RU" b="1" i="1" dirty="0" smtClean="0"/>
              <a:t>«Космические исследования: демонстраторы и эксперименты», посвящённого памяти лётчика-космонавта А.А. </a:t>
            </a:r>
            <a:r>
              <a:rPr lang="ru-RU" b="1" i="1" dirty="0" smtClean="0"/>
              <a:t>Сереброва.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29124" y="357166"/>
            <a:ext cx="36433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В 2018-2019 </a:t>
            </a:r>
            <a:r>
              <a:rPr lang="ru-RU" dirty="0" smtClean="0"/>
              <a:t>учебном году в рамках подготовки к учебной конференции по физике </a:t>
            </a:r>
            <a:r>
              <a:rPr lang="ru-RU" b="1" i="1" dirty="0" smtClean="0"/>
              <a:t>«Тепловые двигатели в нашей жизни» </a:t>
            </a:r>
            <a:r>
              <a:rPr lang="ru-RU" dirty="0" smtClean="0"/>
              <a:t>студент группы 1т-87к </a:t>
            </a:r>
            <a:r>
              <a:rPr lang="ru-RU" dirty="0" err="1" smtClean="0"/>
              <a:t>Чертан</a:t>
            </a:r>
            <a:r>
              <a:rPr lang="ru-RU" dirty="0" smtClean="0"/>
              <a:t> Константин изготовил самодельный прибор по физике двигатель </a:t>
            </a:r>
            <a:r>
              <a:rPr lang="ru-RU" dirty="0" smtClean="0"/>
              <a:t>Стирлинг.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Сайт КОСМОС 2019\-03zHhQOff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357298"/>
            <a:ext cx="8906973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465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      Пути и методы реализации   профессиональной направленности преподавания предмета «Физика» в Новосибирском автотранспортном колледже </vt:lpstr>
      <vt:lpstr>ФИЗИКА В АВТОМОБИЛЕ</vt:lpstr>
      <vt:lpstr>ФИЗИКА В АВТОМОБИЛЕ</vt:lpstr>
      <vt:lpstr>Повышение познавательного интереса к предмету</vt:lpstr>
      <vt:lpstr>Связь между теорией и практикой</vt:lpstr>
      <vt:lpstr>Индивидуальный и дифференцированный подход в обучении</vt:lpstr>
      <vt:lpstr>Индивидуальный и дифференцированный подход в обучении</vt:lpstr>
      <vt:lpstr>Слайд 8</vt:lpstr>
      <vt:lpstr>Слайд 9</vt:lpstr>
      <vt:lpstr>Слайд 10</vt:lpstr>
      <vt:lpstr>Применение новых технологий в обучении </vt:lpstr>
      <vt:lpstr>Информация к размышлению: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Пути и методы реализации   профессиональной направленности преподавания предмета «Физика» в Новосибирском автотранспортном колледже </dc:title>
  <dc:creator>Юля</dc:creator>
  <cp:lastModifiedBy>Юля</cp:lastModifiedBy>
  <cp:revision>19</cp:revision>
  <dcterms:created xsi:type="dcterms:W3CDTF">2020-02-17T05:11:10Z</dcterms:created>
  <dcterms:modified xsi:type="dcterms:W3CDTF">2020-02-17T08:34:01Z</dcterms:modified>
</cp:coreProperties>
</file>