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58" r:id="rId5"/>
    <p:sldId id="268" r:id="rId6"/>
    <p:sldId id="259" r:id="rId7"/>
    <p:sldId id="269" r:id="rId8"/>
    <p:sldId id="260" r:id="rId9"/>
    <p:sldId id="270" r:id="rId10"/>
    <p:sldId id="261" r:id="rId11"/>
    <p:sldId id="262" r:id="rId12"/>
    <p:sldId id="271" r:id="rId13"/>
    <p:sldId id="263" r:id="rId14"/>
    <p:sldId id="264" r:id="rId15"/>
    <p:sldId id="265" r:id="rId16"/>
    <p:sldId id="266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2FF4D-42BF-47FE-875E-5F5AA8C4ACFA}" type="datetimeFigureOut">
              <a:rPr lang="ru-RU" smtClean="0"/>
              <a:t>20.09.2014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E5C7F-D79E-415E-8E5A-DBCDFE2471C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2FF4D-42BF-47FE-875E-5F5AA8C4ACFA}" type="datetimeFigureOut">
              <a:rPr lang="ru-RU" smtClean="0"/>
              <a:t>20.09.2014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E5C7F-D79E-415E-8E5A-DBCDFE2471C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2FF4D-42BF-47FE-875E-5F5AA8C4ACFA}" type="datetimeFigureOut">
              <a:rPr lang="ru-RU" smtClean="0"/>
              <a:t>20.09.2014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E5C7F-D79E-415E-8E5A-DBCDFE2471C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2FF4D-42BF-47FE-875E-5F5AA8C4ACFA}" type="datetimeFigureOut">
              <a:rPr lang="ru-RU" smtClean="0"/>
              <a:t>20.09.2014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E5C7F-D79E-415E-8E5A-DBCDFE2471C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2FF4D-42BF-47FE-875E-5F5AA8C4ACFA}" type="datetimeFigureOut">
              <a:rPr lang="ru-RU" smtClean="0"/>
              <a:t>20.09.2014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E5C7F-D79E-415E-8E5A-DBCDFE2471C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2FF4D-42BF-47FE-875E-5F5AA8C4ACFA}" type="datetimeFigureOut">
              <a:rPr lang="ru-RU" smtClean="0"/>
              <a:t>20.09.2014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E5C7F-D79E-415E-8E5A-DBCDFE2471C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2FF4D-42BF-47FE-875E-5F5AA8C4ACFA}" type="datetimeFigureOut">
              <a:rPr lang="ru-RU" smtClean="0"/>
              <a:t>20.09.2014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E5C7F-D79E-415E-8E5A-DBCDFE2471C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2FF4D-42BF-47FE-875E-5F5AA8C4ACFA}" type="datetimeFigureOut">
              <a:rPr lang="ru-RU" smtClean="0"/>
              <a:t>20.09.2014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E5C7F-D79E-415E-8E5A-DBCDFE2471C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2FF4D-42BF-47FE-875E-5F5AA8C4ACFA}" type="datetimeFigureOut">
              <a:rPr lang="ru-RU" smtClean="0"/>
              <a:t>20.09.2014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E5C7F-D79E-415E-8E5A-DBCDFE2471C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2FF4D-42BF-47FE-875E-5F5AA8C4ACFA}" type="datetimeFigureOut">
              <a:rPr lang="ru-RU" smtClean="0"/>
              <a:t>20.09.2014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E5C7F-D79E-415E-8E5A-DBCDFE2471C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2FF4D-42BF-47FE-875E-5F5AA8C4ACFA}" type="datetimeFigureOut">
              <a:rPr lang="ru-RU" smtClean="0"/>
              <a:t>20.09.2014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E5C7F-D79E-415E-8E5A-DBCDFE2471C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D2FF4D-42BF-47FE-875E-5F5AA8C4ACFA}" type="datetimeFigureOut">
              <a:rPr lang="ru-RU" smtClean="0"/>
              <a:t>20.09.2014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7E5C7F-D79E-415E-8E5A-DBCDFE2471C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i="1" dirty="0" smtClean="0"/>
              <a:t/>
            </a:r>
            <a:br>
              <a:rPr lang="ru-RU" sz="3600" b="1" i="1" dirty="0" smtClean="0"/>
            </a:br>
            <a:r>
              <a:rPr lang="ru-RU" sz="3600" b="1" i="1" dirty="0"/>
              <a:t/>
            </a:r>
            <a:br>
              <a:rPr lang="ru-RU" sz="3600" b="1" i="1" dirty="0"/>
            </a:br>
            <a:r>
              <a:rPr lang="ru-RU" sz="3600" b="1" i="1" dirty="0" smtClean="0"/>
              <a:t/>
            </a:r>
            <a:br>
              <a:rPr lang="ru-RU" sz="3600" b="1" i="1" dirty="0" smtClean="0"/>
            </a:br>
            <a:r>
              <a:rPr lang="ru-RU" sz="3600" b="1" i="1" dirty="0" smtClean="0"/>
              <a:t>Психологические особенности старшего подростка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smtClean="0"/>
              <a:t>1.</a:t>
            </a:r>
            <a:r>
              <a:rPr lang="ru-RU" b="1" dirty="0"/>
              <a:t>      </a:t>
            </a:r>
            <a:r>
              <a:rPr lang="ru-RU" b="1" dirty="0" smtClean="0"/>
              <a:t>Значительное развитие теоретической мысли.</a:t>
            </a:r>
            <a:endParaRPr lang="ru-RU" dirty="0" smtClean="0"/>
          </a:p>
          <a:p>
            <a:r>
              <a:rPr lang="ru-RU" dirty="0"/>
              <a:t> </a:t>
            </a:r>
            <a:r>
              <a:rPr lang="ru-RU" dirty="0" smtClean="0"/>
              <a:t>Самостоятельность и активность мыслительной деятельности.</a:t>
            </a:r>
          </a:p>
          <a:p>
            <a:r>
              <a:rPr lang="ru-RU" dirty="0" smtClean="0"/>
              <a:t>Критичность: старшеклассники чаще и настойчивее задают вопрос «почему?» и высказывают сомнения в достаточности и обоснованности предлагаемых объяснений.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i="1" u="sng" dirty="0" smtClean="0"/>
              <a:t>Общение:</a:t>
            </a:r>
            <a:endParaRPr lang="ru-RU" dirty="0" smtClean="0"/>
          </a:p>
          <a:p>
            <a:r>
              <a:rPr lang="ru-RU" b="1" dirty="0" smtClean="0"/>
              <a:t>Общение со сверстниками </a:t>
            </a:r>
            <a:r>
              <a:rPr lang="ru-RU" dirty="0" smtClean="0"/>
              <a:t>остается интимно-личностным, исповедальным. </a:t>
            </a:r>
          </a:p>
          <a:p>
            <a:r>
              <a:rPr lang="ru-RU" dirty="0" smtClean="0"/>
              <a:t>С лучшим другом (подругой) обсуждаются случаи наибольших разочарований, переживаемых в настоящее время, отношения со сверстниками – представителями противоположного пола. </a:t>
            </a:r>
          </a:p>
          <a:p>
            <a:r>
              <a:rPr lang="ru-RU" dirty="0" smtClean="0"/>
              <a:t>Содержание такого общения – реальная жизнь, а не жизненные перспективы; передаваемая другу информация достаточно секретна. Повышаются требования к дружбе, усложняются ее критерии.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В</a:t>
            </a:r>
            <a:r>
              <a:rPr lang="ru-RU" dirty="0" smtClean="0"/>
              <a:t> переходный от подросткового к юношескому возрасту период возникает особый интерес к </a:t>
            </a:r>
            <a:r>
              <a:rPr lang="ru-RU" b="1" dirty="0" smtClean="0"/>
              <a:t>общению со взрослыми</a:t>
            </a:r>
            <a:r>
              <a:rPr lang="ru-RU" dirty="0" smtClean="0"/>
              <a:t>.</a:t>
            </a:r>
          </a:p>
          <a:p>
            <a:r>
              <a:rPr lang="ru-RU" dirty="0" smtClean="0"/>
              <a:t>При благоприятном стиле отношений в семье после подросткового возраста – этапа эмансипации от взрослых – обычно восстанавливаются эмоциональные контакты с родителями. Причем на более высоком, сознательном уровне. </a:t>
            </a:r>
          </a:p>
          <a:p>
            <a:r>
              <a:rPr lang="ru-RU" dirty="0" smtClean="0"/>
              <a:t>Однако к доверительному общению со взрослыми старшеклассник прибегает в основном в проблемных ситуациях, когда он сам затрудняется принять решение, связанное с его планами на будущее. Наибольшее количество времени посвящено общению с друзьями.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Рекомендация:</a:t>
            </a:r>
            <a:r>
              <a:rPr lang="ru-RU" dirty="0" smtClean="0"/>
              <a:t> Мама и Папа, при всем своем стремлении к самостоятельности я нуждаюсь в вашем жизненном опыте и помощи. Станьте моими друзьями и советчиками, и тогда семья останется для меня тем местом, где </a:t>
            </a:r>
            <a:r>
              <a:rPr lang="ru-RU" b="1" u="sng" dirty="0" smtClean="0"/>
              <a:t>я буду чувствовать себя наиболее спокойно и уверенно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Рекомендации психолога: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Любите ребёнка, таким, какой он есть, с его успехами и неуспехами, уважайте его индивидуальность.</a:t>
            </a:r>
          </a:p>
          <a:p>
            <a:r>
              <a:rPr lang="ru-RU" dirty="0" smtClean="0"/>
              <a:t>Не сравнивайте Вашего ребёнка с другими.</a:t>
            </a:r>
          </a:p>
          <a:p>
            <a:r>
              <a:rPr lang="ru-RU" dirty="0" smtClean="0"/>
              <a:t>Будьте последовательными в своих требованиях</a:t>
            </a:r>
          </a:p>
          <a:p>
            <a:r>
              <a:rPr lang="ru-RU" dirty="0" smtClean="0"/>
              <a:t>Соизмеряйте свои ожидания относительно будущих успехов ребёнка с его возможностями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Рекомендации психолога: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Всегда находите время для беседы со своим сыном или дочерью</a:t>
            </a:r>
          </a:p>
          <a:p>
            <a:r>
              <a:rPr lang="ru-RU" dirty="0" smtClean="0"/>
              <a:t>Интересуйтесь друзьями, увлечениями вашего ребёнка</a:t>
            </a:r>
          </a:p>
          <a:p>
            <a:r>
              <a:rPr lang="ru-RU" dirty="0" smtClean="0"/>
              <a:t>Найдите совместное увлечение или хобби</a:t>
            </a:r>
          </a:p>
          <a:p>
            <a:r>
              <a:rPr lang="ru-RU" dirty="0" smtClean="0"/>
              <a:t>Станьте реальным примером для подражания для своего сына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Не будем удивляться, если в ответ на наше родительское пренебрежение к просьбам ребёнка мы получим его пренебрежение к нам, к другим людям и к учёбе.</a:t>
            </a:r>
          </a:p>
          <a:p>
            <a:r>
              <a:rPr lang="ru-RU" dirty="0" smtClean="0"/>
              <a:t>Из семьи ребёнок несёт в социум те установки и поведенческие стереотипы, к которым он привык дома.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sz="8800" dirty="0" smtClean="0"/>
              <a:t>Счастлив тот, кто счастлив у себя дома.</a:t>
            </a:r>
          </a:p>
          <a:p>
            <a:pPr algn="r">
              <a:buNone/>
            </a:pPr>
            <a:r>
              <a:rPr lang="ru-RU" dirty="0" smtClean="0"/>
              <a:t>Л.Н.Толстой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Катя\Рабочий стол\Мои рисунки\где мам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0335" y="1600200"/>
            <a:ext cx="6783329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b="1" dirty="0" smtClean="0"/>
              <a:t>2.</a:t>
            </a:r>
            <a:r>
              <a:rPr lang="ru-RU" b="1" dirty="0"/>
              <a:t>      </a:t>
            </a:r>
            <a:r>
              <a:rPr lang="ru-RU" b="1" dirty="0" smtClean="0"/>
              <a:t>Совершенствование практического мышления. </a:t>
            </a:r>
            <a:r>
              <a:rPr lang="ru-RU" dirty="0" smtClean="0"/>
              <a:t>Развитым можно считать такое практическое мышление, которое обладает следующими свойствами:</a:t>
            </a:r>
          </a:p>
          <a:p>
            <a:r>
              <a:rPr lang="ru-RU" dirty="0" smtClean="0"/>
              <a:t> </a:t>
            </a:r>
            <a:r>
              <a:rPr lang="ru-RU" b="1" u="sng" dirty="0" smtClean="0"/>
              <a:t>Предприимчивость.</a:t>
            </a:r>
            <a:r>
              <a:rPr lang="ru-RU" dirty="0" smtClean="0"/>
              <a:t> Человек должен быть всегда готов отыскать решение возникшей проблемы, выход можно найти из любой ситуации.</a:t>
            </a:r>
          </a:p>
          <a:p>
            <a:r>
              <a:rPr lang="ru-RU" dirty="0" smtClean="0"/>
              <a:t> </a:t>
            </a:r>
            <a:r>
              <a:rPr lang="ru-RU" b="1" u="sng" dirty="0" smtClean="0"/>
              <a:t>Экономность,</a:t>
            </a:r>
            <a:r>
              <a:rPr lang="ru-RU" dirty="0" smtClean="0"/>
              <a:t> Обладая ею, человек в состоянии найти такой способ действий, который с наименьшими затратами и издержками приведет к нужному результату.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 </a:t>
            </a:r>
            <a:r>
              <a:rPr lang="ru-RU" b="1" u="sng" dirty="0" smtClean="0"/>
              <a:t>Расчетливость.</a:t>
            </a:r>
            <a:r>
              <a:rPr lang="ru-RU" dirty="0" smtClean="0"/>
              <a:t> Проявляется в умении заглядывать далеко вперед, предвидеть последствия тех или иных решений и действий, точно определять их результат и оценивать, чего он может стоить.</a:t>
            </a:r>
          </a:p>
          <a:p>
            <a:r>
              <a:rPr lang="ru-RU" dirty="0" smtClean="0"/>
              <a:t> </a:t>
            </a:r>
            <a:r>
              <a:rPr lang="ru-RU" b="1" u="sng" dirty="0" smtClean="0"/>
              <a:t>Умение оперативно решать поставленные задачи.</a:t>
            </a:r>
            <a:r>
              <a:rPr lang="ru-RU" dirty="0" smtClean="0"/>
              <a:t> Проявляется в количестве времени, которое проходит с момента возникновения задачи до практического решения. Характеризует динамичность практического интеллекта.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b="1" i="1" u="sng" dirty="0" smtClean="0"/>
              <a:t>Ведущий вид деятельности:</a:t>
            </a:r>
            <a:endParaRPr lang="ru-RU" b="1" dirty="0" smtClean="0"/>
          </a:p>
          <a:p>
            <a:r>
              <a:rPr lang="ru-RU" dirty="0" smtClean="0"/>
              <a:t> </a:t>
            </a:r>
            <a:r>
              <a:rPr lang="ru-RU" dirty="0"/>
              <a:t>О</a:t>
            </a:r>
            <a:r>
              <a:rPr lang="ru-RU" dirty="0" smtClean="0"/>
              <a:t>существляется переход от интимно-личностного общения к профессиональному самоопределению. В ранней юности общение развивается по двум линиям:</a:t>
            </a:r>
          </a:p>
          <a:p>
            <a:r>
              <a:rPr lang="ru-RU" dirty="0" smtClean="0"/>
              <a:t>1.</a:t>
            </a:r>
            <a:r>
              <a:rPr lang="ru-RU" dirty="0"/>
              <a:t>      </a:t>
            </a:r>
            <a:r>
              <a:rPr lang="ru-RU" dirty="0" smtClean="0"/>
              <a:t>В общении с близкими взрослыми появляется заинтересованность в опыте и знаниях старших, их оценках и рекомендациях. Это имеет значение для решения вопросов профессионального самоопределения. Близкий взрослый при этом выступает как наставник, учитель в той или иной сфере, носитель соответствующего идеала.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2.      Развитие общения десятиклассника с близкими сверстниками не менее значимо для становления жизненного мира и для будущей жизни. Оно обычно определяет будущие отношения и в собственной семье, и с друзьями, и в производственных и неформальных группах.</a:t>
            </a:r>
          </a:p>
          <a:p>
            <a:r>
              <a:rPr lang="ru-RU" b="1" dirty="0" smtClean="0"/>
              <a:t>Рекомендация:</a:t>
            </a:r>
            <a:r>
              <a:rPr lang="ru-RU" dirty="0" smtClean="0"/>
              <a:t> Мама и Папа, как бы я ни критиковал ваши взгляды, вы для меня все равно </a:t>
            </a:r>
            <a:r>
              <a:rPr lang="ru-RU" b="1" u="sng" dirty="0" smtClean="0"/>
              <a:t>останетесь главным примером</a:t>
            </a:r>
            <a:r>
              <a:rPr lang="ru-RU" dirty="0" smtClean="0"/>
              <a:t>. Поэтому, чтобы установить мир, начните с себя.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Примерно в 15 лет после поисков себя, личностной нестабильности у юношей и девушек формируется «</a:t>
            </a:r>
            <a:r>
              <a:rPr lang="ru-RU" dirty="0" err="1" smtClean="0"/>
              <a:t>Я-концепция</a:t>
            </a:r>
            <a:r>
              <a:rPr lang="ru-RU" dirty="0" smtClean="0"/>
              <a:t>» – система внутренне согласованных представлений о себе, образов «Я». Они разнообразны и отражают все богатство жизни старшего подростка. </a:t>
            </a:r>
          </a:p>
          <a:p>
            <a:r>
              <a:rPr lang="ru-RU" dirty="0" smtClean="0"/>
              <a:t>Структура «</a:t>
            </a:r>
            <a:r>
              <a:rPr lang="ru-RU" dirty="0" err="1" smtClean="0"/>
              <a:t>Я-концепции</a:t>
            </a:r>
            <a:r>
              <a:rPr lang="ru-RU" dirty="0" smtClean="0"/>
              <a:t>»:</a:t>
            </a:r>
          </a:p>
          <a:p>
            <a:r>
              <a:rPr lang="ru-RU" dirty="0" smtClean="0"/>
              <a:t>1.</a:t>
            </a:r>
            <a:r>
              <a:rPr lang="ru-RU" dirty="0"/>
              <a:t>      </a:t>
            </a:r>
            <a:r>
              <a:rPr lang="ru-RU" b="1" dirty="0" smtClean="0"/>
              <a:t>Реальное «Я»</a:t>
            </a:r>
            <a:r>
              <a:rPr lang="ru-RU" dirty="0" smtClean="0"/>
              <a:t> - представление о собственной внешней привлекательности, представления о своем уме, способностях в разных областях, о силе характера, общительности, доброте и других качествах;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Познавательное «Я» - познание себя, своих различных качеств</a:t>
            </a:r>
          </a:p>
          <a:p>
            <a:r>
              <a:rPr lang="ru-RU" dirty="0" smtClean="0"/>
              <a:t>Оценочное «Я» - старшекласснику важно не только знать, какой он есть на самом деле, но и насколько значимы его индивидуальные особенности. Оценка своих качеств зависит от системы ценностей, сложившейся главным образом благодаря влиянию семьи и сверстников.</a:t>
            </a:r>
          </a:p>
          <a:p>
            <a:r>
              <a:rPr lang="ru-RU" dirty="0" smtClean="0"/>
              <a:t> Поведенческое «Я» - представлениям о себе должен соответствовать определенный стиль поведения.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2.      </a:t>
            </a:r>
            <a:r>
              <a:rPr lang="ru-RU" b="1" dirty="0" smtClean="0"/>
              <a:t>Идеальное «Я»</a:t>
            </a:r>
            <a:r>
              <a:rPr lang="ru-RU" dirty="0" smtClean="0"/>
              <a:t> – мечты, образы, которые старшеклассник желает достичь. Только когда идеальный образ представляется достижимым, он побуждает к самовоспитанию. При высоком уровне притязаний и недостаточном осознании своих возможностей идеальное «Я» может слишком отличаться от реального. Тогда разрыв между идеальным образом и действительным положением приводит юношей и девушек к неуверенности в себе, что внешне может выражаться в обидчивости, упрямстве, агрессивности.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 smtClean="0"/>
              <a:t>Рекомендация:</a:t>
            </a:r>
            <a:r>
              <a:rPr lang="ru-RU" dirty="0" smtClean="0"/>
              <a:t> </a:t>
            </a:r>
          </a:p>
          <a:p>
            <a:r>
              <a:rPr lang="ru-RU" dirty="0" smtClean="0"/>
              <a:t>Мама и Папа, я не только мечтаю о том, каким я буду в будущем, но и стремлюсь развить в себе желательные качества. </a:t>
            </a:r>
          </a:p>
          <a:p>
            <a:r>
              <a:rPr lang="ru-RU" dirty="0" smtClean="0"/>
              <a:t>Родители, поинтересуйтесь моими желаниями и помогите мне их осуществить. Если я хочу стать сильным и ловким, то запишите меня в спортивную секцию, если я хочу быть эрудированным – подберите мне для чтения художественную и научную литературу. </a:t>
            </a:r>
          </a:p>
          <a:p>
            <a:r>
              <a:rPr lang="ru-RU" dirty="0" smtClean="0"/>
              <a:t>Мама и Папа, только при вашей поддержке </a:t>
            </a:r>
            <a:r>
              <a:rPr lang="ru-RU" b="1" u="sng" dirty="0" smtClean="0"/>
              <a:t>я смогу осуществить программу по самосовершенствованию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smtClean="0"/>
              <a:t> 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611</Words>
  <Application>Microsoft Office PowerPoint</Application>
  <PresentationFormat>Экран (4:3)</PresentationFormat>
  <Paragraphs>48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   Психологические особенности старшего подростка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Рекомендации психолога:</vt:lpstr>
      <vt:lpstr>Рекомендации психолога:</vt:lpstr>
      <vt:lpstr>Слайд 15</vt:lpstr>
      <vt:lpstr>Слайд 16</vt:lpstr>
      <vt:lpstr>Слайд 17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Психологические особенности старшего подростка  </dc:title>
  <dc:creator>Катя</dc:creator>
  <cp:lastModifiedBy>Катя</cp:lastModifiedBy>
  <cp:revision>5</cp:revision>
  <dcterms:created xsi:type="dcterms:W3CDTF">2014-09-19T18:30:25Z</dcterms:created>
  <dcterms:modified xsi:type="dcterms:W3CDTF">2014-09-19T19:07:34Z</dcterms:modified>
</cp:coreProperties>
</file>